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93BB-2519-48BF-9D0B-C49015A9EA10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76D6-FE15-4464-83FD-21192883E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2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93BB-2519-48BF-9D0B-C49015A9EA10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76D6-FE15-4464-83FD-21192883E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9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93BB-2519-48BF-9D0B-C49015A9EA10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76D6-FE15-4464-83FD-21192883E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0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93BB-2519-48BF-9D0B-C49015A9EA10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76D6-FE15-4464-83FD-21192883E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4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93BB-2519-48BF-9D0B-C49015A9EA10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76D6-FE15-4464-83FD-21192883E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4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93BB-2519-48BF-9D0B-C49015A9EA10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76D6-FE15-4464-83FD-21192883E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3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93BB-2519-48BF-9D0B-C49015A9EA10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76D6-FE15-4464-83FD-21192883E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7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93BB-2519-48BF-9D0B-C49015A9EA10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76D6-FE15-4464-83FD-21192883E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1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93BB-2519-48BF-9D0B-C49015A9EA10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76D6-FE15-4464-83FD-21192883E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4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93BB-2519-48BF-9D0B-C49015A9EA10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76D6-FE15-4464-83FD-21192883E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7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93BB-2519-48BF-9D0B-C49015A9EA10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76D6-FE15-4464-83FD-21192883E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7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193BB-2519-48BF-9D0B-C49015A9EA10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776D6-FE15-4464-83FD-21192883E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3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9" y="-228600"/>
            <a:ext cx="7315200" cy="7315200"/>
          </a:xfrm>
          <a:prstGeom prst="ellipse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95607" y="610136"/>
            <a:ext cx="7162538" cy="5847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AF3425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artika" panose="02020503030404060203" pitchFamily="18" charset="0"/>
                <a:cs typeface="Kartika" panose="02020503030404060203" pitchFamily="18" charset="0"/>
              </a:rPr>
              <a:t>Georgia’s</a:t>
            </a:r>
          </a:p>
          <a:p>
            <a:pPr algn="ctr"/>
            <a:r>
              <a:rPr lang="en-US" sz="80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AF3425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artika" panose="02020503030404060203" pitchFamily="18" charset="0"/>
                <a:cs typeface="Kartika" panose="02020503030404060203" pitchFamily="18" charset="0"/>
              </a:rPr>
              <a:t>Constitution</a:t>
            </a:r>
          </a:p>
          <a:p>
            <a:pPr algn="ctr"/>
            <a:endParaRPr lang="en-US" sz="5400" b="1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AF3425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artika" panose="02020503030404060203" pitchFamily="18" charset="0"/>
              <a:cs typeface="Kartika" panose="02020503030404060203" pitchFamily="18" charset="0"/>
            </a:endParaRPr>
          </a:p>
          <a:p>
            <a:pPr algn="ctr"/>
            <a:r>
              <a:rPr lang="en-US" sz="80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AF3425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artika" panose="02020503030404060203" pitchFamily="18" charset="0"/>
                <a:cs typeface="Kartika" panose="02020503030404060203" pitchFamily="18" charset="0"/>
              </a:rPr>
              <a:t>Articles of</a:t>
            </a:r>
          </a:p>
          <a:p>
            <a:pPr algn="ctr"/>
            <a:r>
              <a:rPr lang="en-US" sz="80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AF3425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artika" panose="02020503030404060203" pitchFamily="18" charset="0"/>
                <a:cs typeface="Kartika" panose="02020503030404060203" pitchFamily="18" charset="0"/>
              </a:rPr>
              <a:t>Confederation</a:t>
            </a:r>
            <a:endParaRPr lang="en-US" sz="11000" b="1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67999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artika" panose="02020503030404060203" pitchFamily="18" charset="0"/>
              <a:cs typeface="Kartika" panose="020205030304040602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4514" y="2974136"/>
            <a:ext cx="70825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ysClr val="windowText" lastClr="000000"/>
                </a:solidFill>
                <a:latin typeface="KG Eyes Wide Open" panose="02000506000000020004" pitchFamily="2" charset="0"/>
                <a:ea typeface="KBScaredStraight" panose="02000603000000000000" pitchFamily="2" charset="0"/>
              </a:rPr>
              <a:t>a</a:t>
            </a:r>
            <a:r>
              <a:rPr lang="en-US" sz="6500" dirty="0" smtClean="0">
                <a:solidFill>
                  <a:sysClr val="windowText" lastClr="000000"/>
                </a:solidFill>
                <a:latin typeface="KG Eyes Wide Open" panose="02000506000000020004" pitchFamily="2" charset="0"/>
                <a:ea typeface="KBScaredStraight" panose="02000603000000000000" pitchFamily="2" charset="0"/>
              </a:rPr>
              <a:t>nd the</a:t>
            </a:r>
            <a:endParaRPr lang="en-US" sz="6500" dirty="0">
              <a:solidFill>
                <a:sysClr val="windowText" lastClr="000000"/>
              </a:solidFill>
              <a:latin typeface="KG Eyes Wide Open" panose="02000506000000020004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0976" y="-18097"/>
            <a:ext cx="3002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SS8H4a</a:t>
            </a:r>
            <a:endParaRPr lang="en-US" sz="3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6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8620" y="4415300"/>
            <a:ext cx="5886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KBScaredStraight" panose="02000603000000000000"/>
              </a:rPr>
              <a:t>The United States did not have a common currency under the Articles of Confederation</a:t>
            </a:r>
            <a:r>
              <a:rPr lang="en-US" sz="3000" dirty="0" smtClean="0">
                <a:latin typeface="KG Second Chances Solid" panose="02000000000000000000" pitchFamily="2" charset="0"/>
              </a:rPr>
              <a:t>.</a:t>
            </a:r>
            <a:endParaRPr lang="en-US" sz="3000" dirty="0"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3157" r="2242" b="4068"/>
          <a:stretch/>
        </p:blipFill>
        <p:spPr bwMode="auto">
          <a:xfrm>
            <a:off x="478620" y="487650"/>
            <a:ext cx="5952562" cy="3657600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5" t="2916" r="1069" b="2430"/>
          <a:stretch/>
        </p:blipFill>
        <p:spPr bwMode="auto">
          <a:xfrm>
            <a:off x="7039170" y="685800"/>
            <a:ext cx="4544841" cy="5486400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28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1" y="0"/>
            <a:ext cx="1217559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AF342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4941" y="36186"/>
            <a:ext cx="88344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AF3425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Time for Change</a:t>
            </a:r>
            <a:endParaRPr lang="en-US" sz="88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62728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7043" y="1605846"/>
            <a:ext cx="1020742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 soon became apparent that the Articles had to be revised.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states argued over borders and trade, and Congress had no power to stop them.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Foreign governments did not know if they were dealing with 1 country or 13 different ones.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country’s economy worsened.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55535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521118"/>
            <a:ext cx="63191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George Washington called the Articles of Confederation “a half-starved, limping government”.</a:t>
            </a:r>
            <a:endParaRPr lang="en-US" sz="3000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594" y="290214"/>
            <a:ext cx="5348535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879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9" y="-228600"/>
            <a:ext cx="7315200" cy="7315200"/>
          </a:xfrm>
          <a:prstGeom prst="ellipse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18950" y="1686757"/>
            <a:ext cx="6473246" cy="33855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AF3425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arrington" panose="04040505050A02020702" pitchFamily="82" charset="0"/>
              </a:rPr>
              <a:t>Constitutional</a:t>
            </a:r>
          </a:p>
          <a:p>
            <a:pPr algn="ctr"/>
            <a:r>
              <a:rPr lang="en-US" sz="80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AF3425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arrington" panose="04040505050A02020702" pitchFamily="82" charset="0"/>
              </a:rPr>
              <a:t>Convention</a:t>
            </a:r>
          </a:p>
          <a:p>
            <a:pPr algn="ctr"/>
            <a:endParaRPr lang="en-US" sz="5400" b="1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AF3425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291" y="4335899"/>
            <a:ext cx="70825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dirty="0" smtClean="0">
                <a:solidFill>
                  <a:sysClr val="windowText" lastClr="000000"/>
                </a:solidFill>
                <a:latin typeface="KG Eyes Wide Open" panose="02000506000000020004" pitchFamily="2" charset="0"/>
                <a:ea typeface="KBScaredStraight" panose="02000603000000000000" pitchFamily="2" charset="0"/>
              </a:rPr>
              <a:t>Ratification of the </a:t>
            </a:r>
          </a:p>
          <a:p>
            <a:pPr algn="ctr"/>
            <a:r>
              <a:rPr lang="en-US" sz="6500" dirty="0" smtClean="0">
                <a:solidFill>
                  <a:sysClr val="windowText" lastClr="000000"/>
                </a:solidFill>
                <a:latin typeface="KG Eyes Wide Open" panose="02000506000000020004" pitchFamily="2" charset="0"/>
                <a:ea typeface="KBScaredStraight" panose="02000603000000000000" pitchFamily="2" charset="0"/>
              </a:rPr>
              <a:t>New Constitution</a:t>
            </a:r>
            <a:endParaRPr lang="en-US" sz="6500" dirty="0">
              <a:solidFill>
                <a:sysClr val="windowText" lastClr="000000"/>
              </a:solidFill>
              <a:latin typeface="KG Eyes Wide Open" panose="02000506000000020004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0976" y="-18097"/>
            <a:ext cx="3002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SS8H4b</a:t>
            </a:r>
            <a:endParaRPr lang="en-US" sz="3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1" y="0"/>
            <a:ext cx="1217559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AF342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1053" y="36186"/>
            <a:ext cx="65822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AF3425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Convention</a:t>
            </a:r>
            <a:endParaRPr lang="en-US" sz="88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62728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7043" y="1605846"/>
            <a:ext cx="1020742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founders realized that the Articles of Confederation were too weak to effectively govern the country and had to be revised.</a:t>
            </a:r>
          </a:p>
          <a:p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May 1787, delegates from all 13 states met in Philadelphia with the intent to change the Articles.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members ended up discarding the Articles and writing a completely new document.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This meeting became known as the Constitutional Convention.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37031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21881" y="5747179"/>
            <a:ext cx="4948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Kalinga" panose="020B0502040204020203" pitchFamily="34" charset="0"/>
                <a:cs typeface="Kalinga" panose="020B0502040204020203" pitchFamily="34" charset="0"/>
              </a:rPr>
              <a:t>Independence Hall, Philadelphia</a:t>
            </a:r>
            <a:endParaRPr lang="en-US" sz="3000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58" y="125997"/>
            <a:ext cx="9802882" cy="557784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193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55608" y="3025021"/>
            <a:ext cx="31529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Kalinga" panose="020B0502040204020203" pitchFamily="34" charset="0"/>
                <a:cs typeface="Kalinga" panose="020B0502040204020203" pitchFamily="34" charset="0"/>
              </a:rPr>
              <a:t>Constitutional</a:t>
            </a:r>
            <a:r>
              <a:rPr lang="en-US" sz="3000" dirty="0"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3000" dirty="0" smtClean="0">
                <a:latin typeface="Kalinga" panose="020B0502040204020203" pitchFamily="34" charset="0"/>
                <a:cs typeface="Kalinga" panose="020B0502040204020203" pitchFamily="34" charset="0"/>
              </a:rPr>
              <a:t>Convention</a:t>
            </a:r>
          </a:p>
          <a:p>
            <a:pPr algn="ctr"/>
            <a:r>
              <a:rPr lang="en-US" sz="3000" dirty="0" smtClean="0">
                <a:latin typeface="Kalinga" panose="020B0502040204020203" pitchFamily="34" charset="0"/>
                <a:cs typeface="Kalinga" panose="020B0502040204020203" pitchFamily="34" charset="0"/>
              </a:rPr>
              <a:t>1787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5" y="685800"/>
            <a:ext cx="8392199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44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1" y="0"/>
            <a:ext cx="1217559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AF342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9418" y="36186"/>
            <a:ext cx="91855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AF3425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Abraham Baldwin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62728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7043" y="1605846"/>
            <a:ext cx="102074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Georgia had two delegates that signed the Constitution, Abraham Baldwin and William Few.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Abraham Baldwin was a native of Connecticut and a graduate of Yale University.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During the American Revolution, he served as a chaplain in the U.S. Army.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1784, he moved to Georgia and became a successful politician.</a:t>
            </a: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1810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7798" y="3146944"/>
            <a:ext cx="48828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arlow Solid Italic" panose="04030604020F02020D02" pitchFamily="82" charset="0"/>
              </a:rPr>
              <a:t>Abraham Baldwin</a:t>
            </a:r>
            <a:endParaRPr lang="en-US" sz="3000" dirty="0">
              <a:latin typeface="Harlow Solid Italic" panose="04030604020F02020D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162" y="223543"/>
            <a:ext cx="4772967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487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1" y="0"/>
            <a:ext cx="1217559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AF342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8691" y="36186"/>
            <a:ext cx="86869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AF3425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Representation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62728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7043" y="1605846"/>
            <a:ext cx="1020742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During the Constitutional Convention, Baldwin was involved in debates over the issue of representation.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With the Virginia Plan, small states were worried that they would be outnumbered by large states.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Baldwin changed his vote to side with the smaller states, and his vote forced a tie.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2695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407" y="0"/>
            <a:ext cx="1217559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AF342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8420" y="36186"/>
            <a:ext cx="102274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AF3425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Georgia Constitution</a:t>
            </a:r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62728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62728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7043" y="1381296"/>
            <a:ext cx="1020742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Georgia’s provincial congress met after the Declaration of Independence was adopted to create a new government.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1777, a new state constitution was implemented that defined separate executive, legislative, and judicial branches.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constitution also listed basic rights, outlined election process for governor (one-year term) and other state officials, created a superior court for each county, and gave the state’s power to the unicameral legislature. </a:t>
            </a: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9411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1" y="0"/>
            <a:ext cx="1217559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AF342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2972" y="36186"/>
            <a:ext cx="92384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AF3425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limChe" panose="020B0609000101010101" pitchFamily="49" charset="-127"/>
                <a:ea typeface="GulimChe" panose="020B0609000101010101" pitchFamily="49" charset="-127"/>
              </a:rPr>
              <a:t>Great Compromise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62728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limChe" panose="020B0609000101010101" pitchFamily="49" charset="-127"/>
              <a:ea typeface="GulimChe" panose="020B0609000101010101" pitchFamily="49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7043" y="1605846"/>
            <a:ext cx="1020742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To solve the representation issue, Baldwin helped develop the Great Compromise.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This created a bicameral legislature where each state had two members in the Senate, but representation in the House of Representatives was based on the state’s population.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compromise pulled the convention out of a complete deadlock.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2233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06" y="223543"/>
            <a:ext cx="9933988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112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1" y="0"/>
            <a:ext cx="1217559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AF342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8012" y="36186"/>
            <a:ext cx="68483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AF3425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William Few</a:t>
            </a:r>
            <a:endParaRPr lang="en-US" sz="88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62728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7043" y="1605846"/>
            <a:ext cx="1020742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1787, most Georgians supported a strong central government.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Georgia’s other delegate to the convention, William Few, represented Georgians well by voting in favor of the national government during critical times at the convention.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worked diligently to make sure that the Constitution was ratified.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2037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0686" y="3152001"/>
            <a:ext cx="48828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KBScaredStraight" panose="02000603000000000000"/>
              </a:rPr>
              <a:t>William Few</a:t>
            </a:r>
            <a:endParaRPr lang="en-US" sz="3000" dirty="0">
              <a:latin typeface="KBScaredStraight" panose="0200060300000000000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461" y="294298"/>
            <a:ext cx="456114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52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09357" y="2690336"/>
            <a:ext cx="4405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Kartika" panose="02020503030404060203" pitchFamily="18" charset="0"/>
                <a:cs typeface="Kartika" panose="02020503030404060203" pitchFamily="18" charset="0"/>
              </a:rPr>
              <a:t>Page 1 of the Original Copy of the U.S. Constitution</a:t>
            </a:r>
            <a:endParaRPr lang="en-US" sz="3000" dirty="0">
              <a:latin typeface="Kartika" panose="02020503030404060203" pitchFamily="18" charset="0"/>
              <a:cs typeface="Kartika" panose="020205030304040602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" r="2000"/>
          <a:stretch/>
        </p:blipFill>
        <p:spPr>
          <a:xfrm>
            <a:off x="1834561" y="137160"/>
            <a:ext cx="5397465" cy="658368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83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1" y="0"/>
            <a:ext cx="1217559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AF342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0880" y="36186"/>
            <a:ext cx="46426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AF3425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Georgia</a:t>
            </a:r>
            <a:endParaRPr lang="en-US" sz="88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62728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7043" y="1605846"/>
            <a:ext cx="1020742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 January 2, 1788, Georgia was the 4</a:t>
            </a:r>
            <a:r>
              <a:rPr lang="en-US" sz="3200" baseline="300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state to ratify the U.S. Constitution.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Many Georgians favored a strong national government that could protect them from Native Americans and the Spanish in Florida.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Georgians in coastal regions also hoped that the central government would improve trade regulations.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4385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1" y="0"/>
            <a:ext cx="1217559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AF342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8420" y="36186"/>
            <a:ext cx="102274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AF3425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Georgia Constitution</a:t>
            </a:r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62728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62728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7043" y="1381296"/>
            <a:ext cx="102074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Georgia Constitution of 1777 did a good job of separating the government branches and protecting basic rights of the citizens.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However, it put too much power in the hands of the legislature.</a:t>
            </a: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Also, the legislature was unicameral so there was no check on its power.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Georgia’s constitution was not ratified by a vote from its people, so it did not fully represent their interests.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9127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1" y="0"/>
            <a:ext cx="1217559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AF342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9948" y="36186"/>
            <a:ext cx="988443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AF3425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Articles of Confederation</a:t>
            </a:r>
            <a:endParaRPr lang="en-US" sz="66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62728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7043" y="1381296"/>
            <a:ext cx="1020742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America’s first written constitution was not the Constitution that we have in place today.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After the Revolutionary War ended, Congress began writing the Articles of Confederation with a strong central government in mind.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Many states opposed this because they did not want a monarchy and their goal was to give as much power as possible “to the people”.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7921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47373" y="2690336"/>
            <a:ext cx="3744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Gulim" panose="020B0600000101010101" pitchFamily="34" charset="-127"/>
                <a:ea typeface="Gulim" panose="020B0600000101010101" pitchFamily="34" charset="-127"/>
              </a:rPr>
              <a:t>Drafting the Articles of Confederation</a:t>
            </a:r>
            <a:endParaRPr lang="en-US" sz="30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63" y="685800"/>
            <a:ext cx="825931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552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1" y="0"/>
            <a:ext cx="1217559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AF342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9948" y="36186"/>
            <a:ext cx="988443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AF3425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Articles of Confederation</a:t>
            </a:r>
            <a:endParaRPr lang="en-US" sz="66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62728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7043" y="1381296"/>
            <a:ext cx="1020742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Articles of Confederation went into effect on March 1, 1781.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Articles set up a republican democracy where citizens elect people to represent them.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Unfortunately, the Articles created an extremely weak central government that gave states a lot of power over their own affairs.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29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r="2767"/>
          <a:stretch/>
        </p:blipFill>
        <p:spPr>
          <a:xfrm>
            <a:off x="3783171" y="87722"/>
            <a:ext cx="4625657" cy="66751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6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1" y="0"/>
            <a:ext cx="1217559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AF342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2848" y="36186"/>
            <a:ext cx="72186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AF3425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Weaknesses</a:t>
            </a:r>
            <a:endParaRPr lang="en-US" sz="96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62728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7043" y="1605846"/>
            <a:ext cx="1020742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Articles could not levy taxes to fund the government (making it impossible to pay debts or soldiers).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 could not regulate trade among the states (could put tariffs on each other).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 provided for no judicial or executive branch, only a legislative branch.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19344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1" y="0"/>
            <a:ext cx="1217559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AF3425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2848" y="36186"/>
            <a:ext cx="72186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AF3425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Weaknesses</a:t>
            </a:r>
            <a:endParaRPr lang="en-US" sz="96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62728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7043" y="1605846"/>
            <a:ext cx="1020742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Congress could make laws, but not force states to comply with them.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Each state only received 1 vote, regardless of its population.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All 13 states had to approve a law for it to pass.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Each state had its own currency.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3233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936</Words>
  <Application>Microsoft Office PowerPoint</Application>
  <PresentationFormat>Widescreen</PresentationFormat>
  <Paragraphs>137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Gulim</vt:lpstr>
      <vt:lpstr>GulimChe</vt:lpstr>
      <vt:lpstr>Gungsuh</vt:lpstr>
      <vt:lpstr>Arial</vt:lpstr>
      <vt:lpstr>Calibri</vt:lpstr>
      <vt:lpstr>Calibri Light</vt:lpstr>
      <vt:lpstr>Harlow Solid Italic</vt:lpstr>
      <vt:lpstr>Harrington</vt:lpstr>
      <vt:lpstr>Kalinga</vt:lpstr>
      <vt:lpstr>Kartika</vt:lpstr>
      <vt:lpstr>KBScaredStraight</vt:lpstr>
      <vt:lpstr>KG Eyes Wide Open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Paulding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Gaskins</dc:creator>
  <cp:lastModifiedBy>Kerry Gaskins</cp:lastModifiedBy>
  <cp:revision>2</cp:revision>
  <dcterms:created xsi:type="dcterms:W3CDTF">2015-11-12T14:16:43Z</dcterms:created>
  <dcterms:modified xsi:type="dcterms:W3CDTF">2015-11-12T14:17:21Z</dcterms:modified>
</cp:coreProperties>
</file>